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40"/>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03" r:id="rId22"/>
    <p:sldId id="401" r:id="rId23"/>
    <p:sldId id="405" r:id="rId24"/>
    <p:sldId id="404" r:id="rId25"/>
    <p:sldId id="407" r:id="rId26"/>
    <p:sldId id="406" r:id="rId27"/>
    <p:sldId id="409" r:id="rId28"/>
    <p:sldId id="408" r:id="rId29"/>
    <p:sldId id="413" r:id="rId30"/>
    <p:sldId id="412" r:id="rId31"/>
    <p:sldId id="411" r:id="rId32"/>
    <p:sldId id="415" r:id="rId33"/>
    <p:sldId id="410" r:id="rId34"/>
    <p:sldId id="414" r:id="rId35"/>
    <p:sldId id="388" r:id="rId36"/>
    <p:sldId id="340" r:id="rId37"/>
    <p:sldId id="375" r:id="rId38"/>
    <p:sldId id="374" r:id="rId39"/>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73" autoAdjust="0"/>
  </p:normalViewPr>
  <p:slideViewPr>
    <p:cSldViewPr snapToGrid="0">
      <p:cViewPr varScale="1">
        <p:scale>
          <a:sx n="101" d="100"/>
          <a:sy n="101" d="100"/>
        </p:scale>
        <p:origin x="852" y="13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customXml" Target="../customXml/item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notesMaster" Target="notesMasters/notesMaster1.xml"/><Relationship Id="rId45"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20" Type="http://schemas.openxmlformats.org/officeDocument/2006/relationships/slide" Target="slides/slide17.xml"/><Relationship Id="rId41" Type="http://schemas.openxmlformats.org/officeDocument/2006/relationships/presProps" Target="presProps.xml"/></Relationships>
</file>

<file path=ppt/media/image1.jpeg>
</file>

<file path=ppt/media/image2.jpg>
</file>

<file path=ppt/media/image3.jp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11/4/2023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11/4/2023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11/4/2023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11/4/2023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11/4/2023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11/4/2023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11/4/2023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11/4/2023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11/4/2023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11/4/2023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11/4/2023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11/4/2023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11/4/2023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1" end="11"/>
                                            </p:txEl>
                                          </p:spTgt>
                                        </p:tgtEl>
                                        <p:attrNameLst>
                                          <p:attrName>style.visibility</p:attrName>
                                        </p:attrNameLst>
                                      </p:cBhvr>
                                      <p:to>
                                        <p:strVal val="visible"/>
                                      </p:to>
                                    </p:set>
                                    <p:animEffect transition="in" filter="fade">
                                      <p:cBhvr>
                                        <p:cTn id="46"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graphicFrame>
        <p:nvGraphicFramePr>
          <p:cNvPr id="4" name="Table 3">
            <a:extLst>
              <a:ext uri="{FF2B5EF4-FFF2-40B4-BE49-F238E27FC236}">
                <a16:creationId xmlns:a16="http://schemas.microsoft.com/office/drawing/2014/main" id="{D727FA2D-185D-BAA4-49C6-4364A4BE5D5E}"/>
              </a:ext>
            </a:extLst>
          </p:cNvPr>
          <p:cNvGraphicFramePr>
            <a:graphicFrameLocks noGrp="1"/>
          </p:cNvGraphicFramePr>
          <p:nvPr>
            <p:extLst>
              <p:ext uri="{D42A27DB-BD31-4B8C-83A1-F6EECF244321}">
                <p14:modId xmlns:p14="http://schemas.microsoft.com/office/powerpoint/2010/main" val="2166086136"/>
              </p:ext>
            </p:extLst>
          </p:nvPr>
        </p:nvGraphicFramePr>
        <p:xfrm>
          <a:off x="1896499" y="4106997"/>
          <a:ext cx="5493724" cy="2225040"/>
        </p:xfrm>
        <a:graphic>
          <a:graphicData uri="http://schemas.openxmlformats.org/drawingml/2006/table">
            <a:tbl>
              <a:tblPr firstRow="1" bandRow="1">
                <a:tableStyleId>{93296810-A885-4BE3-A3E7-6D5BEEA58F35}</a:tableStyleId>
              </a:tblPr>
              <a:tblGrid>
                <a:gridCol w="1623758">
                  <a:extLst>
                    <a:ext uri="{9D8B030D-6E8A-4147-A177-3AD203B41FA5}">
                      <a16:colId xmlns:a16="http://schemas.microsoft.com/office/drawing/2014/main" val="2619210755"/>
                    </a:ext>
                  </a:extLst>
                </a:gridCol>
                <a:gridCol w="1397699">
                  <a:extLst>
                    <a:ext uri="{9D8B030D-6E8A-4147-A177-3AD203B41FA5}">
                      <a16:colId xmlns:a16="http://schemas.microsoft.com/office/drawing/2014/main" val="2232776330"/>
                    </a:ext>
                  </a:extLst>
                </a:gridCol>
                <a:gridCol w="2472267">
                  <a:extLst>
                    <a:ext uri="{9D8B030D-6E8A-4147-A177-3AD203B41FA5}">
                      <a16:colId xmlns:a16="http://schemas.microsoft.com/office/drawing/2014/main" val="3551106199"/>
                    </a:ext>
                  </a:extLst>
                </a:gridCol>
              </a:tblGrid>
              <a:tr h="370840">
                <a:tc>
                  <a:txBody>
                    <a:bodyPr/>
                    <a:lstStyle/>
                    <a:p>
                      <a:pPr algn="ctr"/>
                      <a:r>
                        <a:rPr lang="en-US" dirty="0" err="1"/>
                        <a:t>Bestelnummer</a:t>
                      </a:r>
                      <a:endParaRPr lang="en-IE" dirty="0"/>
                    </a:p>
                  </a:txBody>
                  <a:tcPr/>
                </a:tc>
                <a:tc>
                  <a:txBody>
                    <a:bodyPr/>
                    <a:lstStyle/>
                    <a:p>
                      <a:pPr algn="ctr"/>
                      <a:r>
                        <a:rPr lang="en-US" dirty="0"/>
                        <a:t>Naam</a:t>
                      </a:r>
                      <a:endParaRPr lang="en-IE" dirty="0"/>
                    </a:p>
                  </a:txBody>
                  <a:tcPr/>
                </a:tc>
                <a:tc>
                  <a:txBody>
                    <a:bodyPr/>
                    <a:lstStyle/>
                    <a:p>
                      <a:pPr algn="ctr"/>
                      <a:r>
                        <a:rPr lang="en-US" dirty="0"/>
                        <a:t>Cursus</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Product A</a:t>
                      </a:r>
                      <a:endParaRPr lang="en-IE" dirty="0"/>
                    </a:p>
                  </a:txBody>
                  <a:tcPr/>
                </a:tc>
                <a:extLst>
                  <a:ext uri="{0D108BD9-81ED-4DB2-BD59-A6C34878D82A}">
                    <a16:rowId xmlns:a16="http://schemas.microsoft.com/office/drawing/2014/main" val="2973492027"/>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Product B</a:t>
                      </a:r>
                      <a:endParaRPr lang="en-IE" dirty="0"/>
                    </a:p>
                  </a:txBody>
                  <a:tcPr/>
                </a:tc>
                <a:extLst>
                  <a:ext uri="{0D108BD9-81ED-4DB2-BD59-A6C34878D82A}">
                    <a16:rowId xmlns:a16="http://schemas.microsoft.com/office/drawing/2014/main" val="200723220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Alex </a:t>
                      </a:r>
                      <a:r>
                        <a:rPr lang="en-US" dirty="0" err="1"/>
                        <a:t>Achold</a:t>
                      </a:r>
                      <a:endParaRPr lang="en-IE" dirty="0"/>
                    </a:p>
                  </a:txBody>
                  <a:tcPr/>
                </a:tc>
                <a:tc>
                  <a:txBody>
                    <a:bodyPr/>
                    <a:lstStyle/>
                    <a:p>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Product C</a:t>
                      </a:r>
                      <a:endParaRPr lang="en-IE" dirty="0"/>
                    </a:p>
                  </a:txBody>
                  <a:tcPr/>
                </a:tc>
                <a:extLst>
                  <a:ext uri="{0D108BD9-81ED-4DB2-BD59-A6C34878D82A}">
                    <a16:rowId xmlns:a16="http://schemas.microsoft.com/office/drawing/2014/main" val="2877093574"/>
                  </a:ext>
                </a:extLst>
              </a:tr>
              <a:tr h="370840">
                <a:tc>
                  <a:txBody>
                    <a:bodyPr/>
                    <a:lstStyle/>
                    <a:p>
                      <a:r>
                        <a:rPr lang="en-US" dirty="0"/>
                        <a:t>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tc>
                  <a:txBody>
                    <a:bodyPr/>
                    <a:lstStyle/>
                    <a:p>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Product D</a:t>
                      </a:r>
                      <a:endParaRPr lang="en-IE" dirty="0"/>
                    </a:p>
                  </a:txBody>
                  <a:tcPr/>
                </a:tc>
                <a:extLst>
                  <a:ext uri="{0D108BD9-81ED-4DB2-BD59-A6C34878D82A}">
                    <a16:rowId xmlns:a16="http://schemas.microsoft.com/office/drawing/2014/main" val="846658935"/>
                  </a:ext>
                </a:extLst>
              </a:tr>
              <a:tr h="370840">
                <a:tc>
                  <a:txBody>
                    <a:bodyPr/>
                    <a:lstStyle/>
                    <a:p>
                      <a:r>
                        <a:rPr lang="en-US" dirty="0"/>
                        <a:t>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tc>
                  <a:txBody>
                    <a:bodyPr/>
                    <a:lstStyle/>
                    <a:p>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Product E</a:t>
                      </a:r>
                      <a:endParaRPr lang="en-IE" dirty="0"/>
                    </a:p>
                  </a:txBody>
                  <a:tcPr/>
                </a:tc>
                <a:extLst>
                  <a:ext uri="{0D108BD9-81ED-4DB2-BD59-A6C34878D82A}">
                    <a16:rowId xmlns:a16="http://schemas.microsoft.com/office/drawing/2014/main" val="2449522858"/>
                  </a:ext>
                </a:extLst>
              </a:tr>
            </a:tbl>
          </a:graphicData>
        </a:graphic>
      </p:graphicFrame>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endParaRPr lang="en-IE" dirty="0"/>
          </a:p>
        </p:txBody>
      </p:sp>
      <p:graphicFrame>
        <p:nvGraphicFramePr>
          <p:cNvPr id="3" name="Table 2">
            <a:extLst>
              <a:ext uri="{FF2B5EF4-FFF2-40B4-BE49-F238E27FC236}">
                <a16:creationId xmlns:a16="http://schemas.microsoft.com/office/drawing/2014/main" id="{EF4FC4EF-3ABC-15E2-0863-7EA6C2E3C980}"/>
              </a:ext>
            </a:extLst>
          </p:cNvPr>
          <p:cNvGraphicFramePr>
            <a:graphicFrameLocks noGrp="1"/>
          </p:cNvGraphicFramePr>
          <p:nvPr>
            <p:extLst>
              <p:ext uri="{D42A27DB-BD31-4B8C-83A1-F6EECF244321}">
                <p14:modId xmlns:p14="http://schemas.microsoft.com/office/powerpoint/2010/main" val="839681214"/>
              </p:ext>
            </p:extLst>
          </p:nvPr>
        </p:nvGraphicFramePr>
        <p:xfrm>
          <a:off x="1913432" y="4118244"/>
          <a:ext cx="5459857" cy="1483360"/>
        </p:xfrm>
        <a:graphic>
          <a:graphicData uri="http://schemas.openxmlformats.org/drawingml/2006/table">
            <a:tbl>
              <a:tblPr firstRow="1" bandRow="1">
                <a:tableStyleId>{073A0DAA-6AF3-43AB-8588-CEC1D06C72B9}</a:tableStyleId>
              </a:tblPr>
              <a:tblGrid>
                <a:gridCol w="1623758">
                  <a:extLst>
                    <a:ext uri="{9D8B030D-6E8A-4147-A177-3AD203B41FA5}">
                      <a16:colId xmlns:a16="http://schemas.microsoft.com/office/drawing/2014/main" val="2619210755"/>
                    </a:ext>
                  </a:extLst>
                </a:gridCol>
                <a:gridCol w="1397699">
                  <a:extLst>
                    <a:ext uri="{9D8B030D-6E8A-4147-A177-3AD203B41FA5}">
                      <a16:colId xmlns:a16="http://schemas.microsoft.com/office/drawing/2014/main" val="2232776330"/>
                    </a:ext>
                  </a:extLst>
                </a:gridCol>
                <a:gridCol w="2438400">
                  <a:extLst>
                    <a:ext uri="{9D8B030D-6E8A-4147-A177-3AD203B41FA5}">
                      <a16:colId xmlns:a16="http://schemas.microsoft.com/office/drawing/2014/main" val="3551106199"/>
                    </a:ext>
                  </a:extLst>
                </a:gridCol>
              </a:tblGrid>
              <a:tr h="370840">
                <a:tc>
                  <a:txBody>
                    <a:bodyPr/>
                    <a:lstStyle/>
                    <a:p>
                      <a:pPr algn="ctr"/>
                      <a:r>
                        <a:rPr lang="en-US" dirty="0" err="1"/>
                        <a:t>Bestelnummer</a:t>
                      </a:r>
                      <a:endParaRPr lang="en-IE" dirty="0"/>
                    </a:p>
                  </a:txBody>
                  <a:tcPr/>
                </a:tc>
                <a:tc>
                  <a:txBody>
                    <a:bodyPr/>
                    <a:lstStyle/>
                    <a:p>
                      <a:pPr algn="ctr"/>
                      <a:r>
                        <a:rPr lang="en-US" dirty="0" err="1"/>
                        <a:t>Klant</a:t>
                      </a:r>
                      <a:endParaRPr lang="en-IE" dirty="0"/>
                    </a:p>
                  </a:txBody>
                  <a:tcPr/>
                </a:tc>
                <a:tc>
                  <a:txBody>
                    <a:bodyPr/>
                    <a:lstStyle/>
                    <a:p>
                      <a:pPr algn="ctr"/>
                      <a:r>
                        <a:rPr lang="en-US" dirty="0" err="1"/>
                        <a:t>Produkten</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Product A,  Product B</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Alex </a:t>
                      </a:r>
                      <a:r>
                        <a:rPr lang="en-US" dirty="0" err="1"/>
                        <a:t>Achold</a:t>
                      </a:r>
                      <a:endParaRPr lang="en-IE" dirty="0"/>
                    </a:p>
                  </a:txBody>
                  <a:tcPr/>
                </a:tc>
                <a:tc>
                  <a:txBody>
                    <a:bodyPr/>
                    <a:lstStyle/>
                    <a:p>
                      <a:r>
                        <a:rPr lang="en-US" dirty="0"/>
                        <a:t>Product C</a:t>
                      </a:r>
                      <a:endParaRPr lang="en-IE" dirty="0"/>
                    </a:p>
                  </a:txBody>
                  <a:tcPr/>
                </a:tc>
                <a:extLst>
                  <a:ext uri="{0D108BD9-81ED-4DB2-BD59-A6C34878D82A}">
                    <a16:rowId xmlns:a16="http://schemas.microsoft.com/office/drawing/2014/main" val="2007232207"/>
                  </a:ext>
                </a:extLst>
              </a:tr>
              <a:tr h="370840">
                <a:tc>
                  <a:txBody>
                    <a:bodyPr/>
                    <a:lstStyle/>
                    <a:p>
                      <a:r>
                        <a:rPr lang="en-US" dirty="0"/>
                        <a:t>3</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Product D,  Product E</a:t>
                      </a:r>
                      <a:endParaRPr lang="en-IE" dirty="0"/>
                    </a:p>
                  </a:txBody>
                  <a:tcPr/>
                </a:tc>
                <a:extLst>
                  <a:ext uri="{0D108BD9-81ED-4DB2-BD59-A6C34878D82A}">
                    <a16:rowId xmlns:a16="http://schemas.microsoft.com/office/drawing/2014/main" val="2877093574"/>
                  </a:ext>
                </a:extLst>
              </a:tr>
            </a:tbl>
          </a:graphicData>
        </a:graphic>
      </p:graphicFrame>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par>
                                <p:cTn id="23" presetID="1" presetClass="exit" presetSubtype="0" fill="hold" nodeType="withEffect">
                                  <p:stCondLst>
                                    <p:cond delay="0"/>
                                  </p:stCondLst>
                                  <p:childTnLst>
                                    <p:set>
                                      <p:cBhvr>
                                        <p:cTn id="24"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p>
          <a:p>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85135" y="1073089"/>
            <a:ext cx="11422603" cy="5438806"/>
          </a:xfrm>
        </p:spPr>
        <p:txBody>
          <a:bodyPr/>
          <a:lstStyle/>
          <a:p>
            <a:r>
              <a:rPr lang="nl-NL" dirty="0"/>
              <a:t>We beschikken over een verkoop tabel met informatie over de prijs en hoeveelheid van de verschillende producten:</a:t>
            </a:r>
          </a:p>
          <a:p>
            <a:pPr lvl="1"/>
            <a:r>
              <a:rPr lang="nl-BE" sz="2000" dirty="0"/>
              <a:t>In dit geval is de primaire sleutel (Bestelnummer, Productnummer) en is de Prijs kolom afhankelijk van Productnummer. Echter, het is niet volledig afhankelijk van de volledige primaire sleutel, dus voldoet het niet aan 2NF. Om het naar 2NF te brengen, kun je voor de producten en prijs een nieuwe tabel maken waar de primaire sleutel Productnummer bevat</a:t>
            </a:r>
            <a:r>
              <a:rPr lang="nl-NL" sz="2000" dirty="0"/>
              <a:t>.</a:t>
            </a:r>
            <a:endParaRPr lang="nl-BE" sz="2000" dirty="0"/>
          </a:p>
        </p:txBody>
      </p:sp>
      <p:graphicFrame>
        <p:nvGraphicFramePr>
          <p:cNvPr id="5" name="Table 4">
            <a:extLst>
              <a:ext uri="{FF2B5EF4-FFF2-40B4-BE49-F238E27FC236}">
                <a16:creationId xmlns:a16="http://schemas.microsoft.com/office/drawing/2014/main" id="{29713C77-2941-612A-DADD-63C2FDA84C50}"/>
              </a:ext>
            </a:extLst>
          </p:cNvPr>
          <p:cNvGraphicFramePr>
            <a:graphicFrameLocks noGrp="1"/>
          </p:cNvGraphicFramePr>
          <p:nvPr>
            <p:extLst>
              <p:ext uri="{D42A27DB-BD31-4B8C-83A1-F6EECF244321}">
                <p14:modId xmlns:p14="http://schemas.microsoft.com/office/powerpoint/2010/main" val="812344612"/>
              </p:ext>
            </p:extLst>
          </p:nvPr>
        </p:nvGraphicFramePr>
        <p:xfrm>
          <a:off x="1578487" y="3420222"/>
          <a:ext cx="8128000" cy="1483360"/>
        </p:xfrm>
        <a:graphic>
          <a:graphicData uri="http://schemas.openxmlformats.org/drawingml/2006/table">
            <a:tbl>
              <a:tblPr firstRow="1" bandRow="1">
                <a:tableStyleId>{073A0DAA-6AF3-43AB-8588-CEC1D06C72B9}</a:tableStyleId>
              </a:tblPr>
              <a:tblGrid>
                <a:gridCol w="1625600">
                  <a:extLst>
                    <a:ext uri="{9D8B030D-6E8A-4147-A177-3AD203B41FA5}">
                      <a16:colId xmlns:a16="http://schemas.microsoft.com/office/drawing/2014/main" val="26437127"/>
                    </a:ext>
                  </a:extLst>
                </a:gridCol>
                <a:gridCol w="1625600">
                  <a:extLst>
                    <a:ext uri="{9D8B030D-6E8A-4147-A177-3AD203B41FA5}">
                      <a16:colId xmlns:a16="http://schemas.microsoft.com/office/drawing/2014/main" val="4164885869"/>
                    </a:ext>
                  </a:extLst>
                </a:gridCol>
                <a:gridCol w="1625600">
                  <a:extLst>
                    <a:ext uri="{9D8B030D-6E8A-4147-A177-3AD203B41FA5}">
                      <a16:colId xmlns:a16="http://schemas.microsoft.com/office/drawing/2014/main" val="287881957"/>
                    </a:ext>
                  </a:extLst>
                </a:gridCol>
                <a:gridCol w="1625600">
                  <a:extLst>
                    <a:ext uri="{9D8B030D-6E8A-4147-A177-3AD203B41FA5}">
                      <a16:colId xmlns:a16="http://schemas.microsoft.com/office/drawing/2014/main" val="2326135513"/>
                    </a:ext>
                  </a:extLst>
                </a:gridCol>
                <a:gridCol w="1625600">
                  <a:extLst>
                    <a:ext uri="{9D8B030D-6E8A-4147-A177-3AD203B41FA5}">
                      <a16:colId xmlns:a16="http://schemas.microsoft.com/office/drawing/2014/main" val="3192165464"/>
                    </a:ext>
                  </a:extLst>
                </a:gridCol>
              </a:tblGrid>
              <a:tr h="370840">
                <a:tc>
                  <a:txBody>
                    <a:bodyPr/>
                    <a:lstStyle/>
                    <a:p>
                      <a:pPr algn="ctr">
                        <a:lnSpc>
                          <a:spcPct val="107000"/>
                        </a:lnSpc>
                        <a:spcAft>
                          <a:spcPts val="800"/>
                        </a:spcAft>
                      </a:pPr>
                      <a:r>
                        <a:rPr lang="en-IE" sz="16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Bestelnummer</a:t>
                      </a:r>
                      <a:endParaRPr lang="en-IE"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Productnummer</a:t>
                      </a:r>
                      <a:endParaRPr lang="en-IE"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Productnaam</a:t>
                      </a:r>
                      <a:endParaRPr lang="en-IE"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6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6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58131774"/>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Product A</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5</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10,0</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0615840"/>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Product B</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3</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15,0</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28416302"/>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Product A</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10,0</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924782336"/>
                  </a:ext>
                </a:extLst>
              </a:tr>
            </a:tbl>
          </a:graphicData>
        </a:graphic>
      </p:graphicFrame>
      <p:graphicFrame>
        <p:nvGraphicFramePr>
          <p:cNvPr id="8" name="Table 7">
            <a:extLst>
              <a:ext uri="{FF2B5EF4-FFF2-40B4-BE49-F238E27FC236}">
                <a16:creationId xmlns:a16="http://schemas.microsoft.com/office/drawing/2014/main" id="{BAD4CD7F-B037-DB39-11E4-5EFAC90147BD}"/>
              </a:ext>
            </a:extLst>
          </p:cNvPr>
          <p:cNvGraphicFramePr>
            <a:graphicFrameLocks noGrp="1"/>
          </p:cNvGraphicFramePr>
          <p:nvPr>
            <p:extLst>
              <p:ext uri="{D42A27DB-BD31-4B8C-83A1-F6EECF244321}">
                <p14:modId xmlns:p14="http://schemas.microsoft.com/office/powerpoint/2010/main" val="2457328383"/>
              </p:ext>
            </p:extLst>
          </p:nvPr>
        </p:nvGraphicFramePr>
        <p:xfrm>
          <a:off x="2816737" y="3420221"/>
          <a:ext cx="6096000" cy="1483360"/>
        </p:xfrm>
        <a:graphic>
          <a:graphicData uri="http://schemas.openxmlformats.org/drawingml/2006/table">
            <a:tbl>
              <a:tblPr firstRow="1" bandRow="1">
                <a:tableStyleId>{93296810-A885-4BE3-A3E7-6D5BEEA58F35}</a:tableStyleId>
              </a:tblPr>
              <a:tblGrid>
                <a:gridCol w="2032000">
                  <a:extLst>
                    <a:ext uri="{9D8B030D-6E8A-4147-A177-3AD203B41FA5}">
                      <a16:colId xmlns:a16="http://schemas.microsoft.com/office/drawing/2014/main" val="1309013960"/>
                    </a:ext>
                  </a:extLst>
                </a:gridCol>
                <a:gridCol w="2032000">
                  <a:extLst>
                    <a:ext uri="{9D8B030D-6E8A-4147-A177-3AD203B41FA5}">
                      <a16:colId xmlns:a16="http://schemas.microsoft.com/office/drawing/2014/main" val="68004070"/>
                    </a:ext>
                  </a:extLst>
                </a:gridCol>
                <a:gridCol w="2032000">
                  <a:extLst>
                    <a:ext uri="{9D8B030D-6E8A-4147-A177-3AD203B41FA5}">
                      <a16:colId xmlns:a16="http://schemas.microsoft.com/office/drawing/2014/main" val="1821421455"/>
                    </a:ext>
                  </a:extLst>
                </a:gridCol>
              </a:tblGrid>
              <a:tr h="370840">
                <a:tc>
                  <a:txBody>
                    <a:bodyPr/>
                    <a:lstStyle/>
                    <a:p>
                      <a:pPr algn="ctr">
                        <a:lnSpc>
                          <a:spcPct val="107000"/>
                        </a:lnSpc>
                        <a:spcAft>
                          <a:spcPts val="800"/>
                        </a:spcAft>
                      </a:pPr>
                      <a:r>
                        <a:rPr lang="en-IE" sz="16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Bestelnummer</a:t>
                      </a:r>
                      <a:endParaRPr lang="en-IE"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Productnummer</a:t>
                      </a:r>
                      <a:endParaRPr lang="en-IE"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953865449"/>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5</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495627188"/>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3</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764562443"/>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61377837"/>
                  </a:ext>
                </a:extLst>
              </a:tr>
            </a:tbl>
          </a:graphicData>
        </a:graphic>
      </p:graphicFrame>
      <p:graphicFrame>
        <p:nvGraphicFramePr>
          <p:cNvPr id="9" name="Table 8">
            <a:extLst>
              <a:ext uri="{FF2B5EF4-FFF2-40B4-BE49-F238E27FC236}">
                <a16:creationId xmlns:a16="http://schemas.microsoft.com/office/drawing/2014/main" id="{209A13F0-CE8B-B57B-CED6-316F60510582}"/>
              </a:ext>
            </a:extLst>
          </p:cNvPr>
          <p:cNvGraphicFramePr>
            <a:graphicFrameLocks noGrp="1"/>
          </p:cNvGraphicFramePr>
          <p:nvPr>
            <p:extLst>
              <p:ext uri="{D42A27DB-BD31-4B8C-83A1-F6EECF244321}">
                <p14:modId xmlns:p14="http://schemas.microsoft.com/office/powerpoint/2010/main" val="3396908723"/>
              </p:ext>
            </p:extLst>
          </p:nvPr>
        </p:nvGraphicFramePr>
        <p:xfrm>
          <a:off x="2804242" y="5151477"/>
          <a:ext cx="5676489" cy="1112520"/>
        </p:xfrm>
        <a:graphic>
          <a:graphicData uri="http://schemas.openxmlformats.org/drawingml/2006/table">
            <a:tbl>
              <a:tblPr firstRow="1" bandRow="1">
                <a:tableStyleId>{00A15C55-8517-42AA-B614-E9B94910E393}</a:tableStyleId>
              </a:tblPr>
              <a:tblGrid>
                <a:gridCol w="1892163">
                  <a:extLst>
                    <a:ext uri="{9D8B030D-6E8A-4147-A177-3AD203B41FA5}">
                      <a16:colId xmlns:a16="http://schemas.microsoft.com/office/drawing/2014/main" val="148776727"/>
                    </a:ext>
                  </a:extLst>
                </a:gridCol>
                <a:gridCol w="1892163">
                  <a:extLst>
                    <a:ext uri="{9D8B030D-6E8A-4147-A177-3AD203B41FA5}">
                      <a16:colId xmlns:a16="http://schemas.microsoft.com/office/drawing/2014/main" val="3824399280"/>
                    </a:ext>
                  </a:extLst>
                </a:gridCol>
                <a:gridCol w="1892163">
                  <a:extLst>
                    <a:ext uri="{9D8B030D-6E8A-4147-A177-3AD203B41FA5}">
                      <a16:colId xmlns:a16="http://schemas.microsoft.com/office/drawing/2014/main" val="3235139711"/>
                    </a:ext>
                  </a:extLst>
                </a:gridCol>
              </a:tblGrid>
              <a:tr h="370840">
                <a:tc>
                  <a:txBody>
                    <a:bodyPr/>
                    <a:lstStyle/>
                    <a:p>
                      <a:pPr algn="ctr">
                        <a:lnSpc>
                          <a:spcPct val="107000"/>
                        </a:lnSpc>
                        <a:spcAft>
                          <a:spcPts val="800"/>
                        </a:spcAft>
                      </a:pPr>
                      <a:r>
                        <a:rPr lang="en-IE" sz="1600" b="1"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Productnummer</a:t>
                      </a:r>
                      <a:endParaRPr lang="en-IE" sz="16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Productnaam</a:t>
                      </a:r>
                      <a:endParaRPr lang="en-IE" sz="16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600"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16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526270860"/>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Product A</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10,0</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00871528"/>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Product B</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15,0</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19397550"/>
                  </a:ext>
                </a:extLst>
              </a:tr>
            </a:tbl>
          </a:graphicData>
        </a:graphic>
      </p:graphicFrame>
      <p:sp>
        <p:nvSpPr>
          <p:cNvPr id="3" name="Rectangle: Rounded Corners 2">
            <a:extLst>
              <a:ext uri="{FF2B5EF4-FFF2-40B4-BE49-F238E27FC236}">
                <a16:creationId xmlns:a16="http://schemas.microsoft.com/office/drawing/2014/main" id="{DFF38CF7-1EED-7634-E0AF-B2A9E7EE577C}"/>
              </a:ext>
            </a:extLst>
          </p:cNvPr>
          <p:cNvSpPr/>
          <p:nvPr/>
        </p:nvSpPr>
        <p:spPr>
          <a:xfrm>
            <a:off x="628650" y="3886200"/>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a:t>
            </a:r>
            <a:r>
              <a:rPr lang="en-US" dirty="0" err="1"/>
              <a:t>tabel</a:t>
            </a:r>
            <a:endParaRPr lang="en-IE" dirty="0"/>
          </a:p>
        </p:txBody>
      </p:sp>
      <p:sp>
        <p:nvSpPr>
          <p:cNvPr id="4" name="Rectangle: Rounded Corners 3">
            <a:extLst>
              <a:ext uri="{FF2B5EF4-FFF2-40B4-BE49-F238E27FC236}">
                <a16:creationId xmlns:a16="http://schemas.microsoft.com/office/drawing/2014/main" id="{99974C9F-84A4-E1D3-4A59-8B2FE530FBD8}"/>
              </a:ext>
            </a:extLst>
          </p:cNvPr>
          <p:cNvSpPr/>
          <p:nvPr/>
        </p:nvSpPr>
        <p:spPr>
          <a:xfrm>
            <a:off x="628650" y="5302029"/>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solidFill>
                  <a:schemeClr val="tx1"/>
                </a:solidFill>
              </a:rPr>
              <a:t>Product </a:t>
            </a:r>
            <a:r>
              <a:rPr lang="en-US" dirty="0" err="1">
                <a:solidFill>
                  <a:schemeClr val="tx1"/>
                </a:solidFill>
              </a:rPr>
              <a:t>tabel</a:t>
            </a:r>
            <a:endParaRPr lang="en-IE" dirty="0">
              <a:solidFill>
                <a:schemeClr val="tx1"/>
              </a:solidFill>
            </a:endParaRPr>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Effect transition="in" filter="fade">
                                      <p:cBhvr>
                                        <p:cTn id="17" dur="500"/>
                                        <p:tgtEl>
                                          <p:spTgt spid="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 presetClass="exit" presetSubtype="0" fill="hold" nodeType="withEffect">
                                  <p:stCondLst>
                                    <p:cond delay="0"/>
                                  </p:stCondLst>
                                  <p:childTnLst>
                                    <p:set>
                                      <p:cBhvr>
                                        <p:cTn id="27" dur="1" fill="hold">
                                          <p:stCondLst>
                                            <p:cond delay="0"/>
                                          </p:stCondLst>
                                        </p:cTn>
                                        <p:tgtEl>
                                          <p:spTgt spid="5"/>
                                        </p:tgtEl>
                                        <p:attrNameLst>
                                          <p:attrName>style.visibility</p:attrName>
                                        </p:attrNameLst>
                                      </p:cBhvr>
                                      <p:to>
                                        <p:strVal val="hidden"/>
                                      </p:to>
                                    </p:set>
                                  </p:childTnLst>
                                </p:cTn>
                              </p:par>
                              <p:par>
                                <p:cTn id="28" presetID="10" presetClass="entr" presetSubtype="0" fill="hold" grpId="0"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500"/>
                                        <p:tgtEl>
                                          <p:spTgt spid="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3" grpId="0" animBg="1"/>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We gebruiken dezelfde tabellen als in het voorbeeld van de 2</a:t>
            </a:r>
            <a:r>
              <a:rPr lang="nl-BE" baseline="30000" dirty="0"/>
              <a:t>de</a:t>
            </a:r>
            <a:r>
              <a:rPr lang="nl-BE" dirty="0"/>
              <a:t> normaalvorm</a:t>
            </a:r>
          </a:p>
          <a:p>
            <a:pPr lvl="1"/>
            <a:r>
              <a:rPr lang="nl-BE" dirty="0"/>
              <a:t>Als de "Productnaam" kolom afhankelijk is van "Productnummer", maar "Productnummer" maakt geen deel uit van de primaire sleutel in de "Producten" tabel, dan hebben we een transitieve afhankelijkheid. Om 3NF te bereiken, kunnen we de "Producten" tabel verder normaliseren:</a:t>
            </a:r>
            <a:endParaRPr lang="en-IE" dirty="0"/>
          </a:p>
          <a:p>
            <a:endParaRPr lang="nl-BE" dirty="0"/>
          </a:p>
        </p:txBody>
      </p:sp>
      <p:graphicFrame>
        <p:nvGraphicFramePr>
          <p:cNvPr id="3" name="Table 2">
            <a:extLst>
              <a:ext uri="{FF2B5EF4-FFF2-40B4-BE49-F238E27FC236}">
                <a16:creationId xmlns:a16="http://schemas.microsoft.com/office/drawing/2014/main" id="{58B0B1DD-1329-ABEC-5597-8677A434C634}"/>
              </a:ext>
            </a:extLst>
          </p:cNvPr>
          <p:cNvGraphicFramePr>
            <a:graphicFrameLocks noGrp="1"/>
          </p:cNvGraphicFramePr>
          <p:nvPr>
            <p:extLst>
              <p:ext uri="{D42A27DB-BD31-4B8C-83A1-F6EECF244321}">
                <p14:modId xmlns:p14="http://schemas.microsoft.com/office/powerpoint/2010/main" val="3243358479"/>
              </p:ext>
            </p:extLst>
          </p:nvPr>
        </p:nvGraphicFramePr>
        <p:xfrm>
          <a:off x="3160866" y="3735340"/>
          <a:ext cx="6096000" cy="1483360"/>
        </p:xfrm>
        <a:graphic>
          <a:graphicData uri="http://schemas.openxmlformats.org/drawingml/2006/table">
            <a:tbl>
              <a:tblPr firstRow="1" bandRow="1">
                <a:tableStyleId>{93296810-A885-4BE3-A3E7-6D5BEEA58F35}</a:tableStyleId>
              </a:tblPr>
              <a:tblGrid>
                <a:gridCol w="2032000">
                  <a:extLst>
                    <a:ext uri="{9D8B030D-6E8A-4147-A177-3AD203B41FA5}">
                      <a16:colId xmlns:a16="http://schemas.microsoft.com/office/drawing/2014/main" val="1309013960"/>
                    </a:ext>
                  </a:extLst>
                </a:gridCol>
                <a:gridCol w="2032000">
                  <a:extLst>
                    <a:ext uri="{9D8B030D-6E8A-4147-A177-3AD203B41FA5}">
                      <a16:colId xmlns:a16="http://schemas.microsoft.com/office/drawing/2014/main" val="68004070"/>
                    </a:ext>
                  </a:extLst>
                </a:gridCol>
                <a:gridCol w="2032000">
                  <a:extLst>
                    <a:ext uri="{9D8B030D-6E8A-4147-A177-3AD203B41FA5}">
                      <a16:colId xmlns:a16="http://schemas.microsoft.com/office/drawing/2014/main" val="1821421455"/>
                    </a:ext>
                  </a:extLst>
                </a:gridCol>
              </a:tblGrid>
              <a:tr h="370840">
                <a:tc>
                  <a:txBody>
                    <a:bodyPr/>
                    <a:lstStyle/>
                    <a:p>
                      <a:pPr algn="ctr">
                        <a:lnSpc>
                          <a:spcPct val="107000"/>
                        </a:lnSpc>
                        <a:spcAft>
                          <a:spcPts val="800"/>
                        </a:spcAft>
                      </a:pPr>
                      <a:r>
                        <a:rPr lang="en-IE" sz="16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Bestelnummer</a:t>
                      </a:r>
                      <a:endParaRPr lang="en-IE"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Productnummer</a:t>
                      </a:r>
                      <a:endParaRPr lang="en-IE"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953865449"/>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5</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495627188"/>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3</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764562443"/>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61377837"/>
                  </a:ext>
                </a:extLst>
              </a:tr>
            </a:tbl>
          </a:graphicData>
        </a:graphic>
      </p:graphicFrame>
      <p:graphicFrame>
        <p:nvGraphicFramePr>
          <p:cNvPr id="4" name="Table 3">
            <a:extLst>
              <a:ext uri="{FF2B5EF4-FFF2-40B4-BE49-F238E27FC236}">
                <a16:creationId xmlns:a16="http://schemas.microsoft.com/office/drawing/2014/main" id="{39BF0896-47F6-7746-B460-A5B72DC750AB}"/>
              </a:ext>
            </a:extLst>
          </p:cNvPr>
          <p:cNvGraphicFramePr>
            <a:graphicFrameLocks noGrp="1"/>
          </p:cNvGraphicFramePr>
          <p:nvPr>
            <p:extLst>
              <p:ext uri="{D42A27DB-BD31-4B8C-83A1-F6EECF244321}">
                <p14:modId xmlns:p14="http://schemas.microsoft.com/office/powerpoint/2010/main" val="3367097184"/>
              </p:ext>
            </p:extLst>
          </p:nvPr>
        </p:nvGraphicFramePr>
        <p:xfrm>
          <a:off x="3148371" y="5466596"/>
          <a:ext cx="5676489" cy="1112520"/>
        </p:xfrm>
        <a:graphic>
          <a:graphicData uri="http://schemas.openxmlformats.org/drawingml/2006/table">
            <a:tbl>
              <a:tblPr firstRow="1" bandRow="1">
                <a:tableStyleId>{00A15C55-8517-42AA-B614-E9B94910E393}</a:tableStyleId>
              </a:tblPr>
              <a:tblGrid>
                <a:gridCol w="1892163">
                  <a:extLst>
                    <a:ext uri="{9D8B030D-6E8A-4147-A177-3AD203B41FA5}">
                      <a16:colId xmlns:a16="http://schemas.microsoft.com/office/drawing/2014/main" val="148776727"/>
                    </a:ext>
                  </a:extLst>
                </a:gridCol>
                <a:gridCol w="1892163">
                  <a:extLst>
                    <a:ext uri="{9D8B030D-6E8A-4147-A177-3AD203B41FA5}">
                      <a16:colId xmlns:a16="http://schemas.microsoft.com/office/drawing/2014/main" val="3824399280"/>
                    </a:ext>
                  </a:extLst>
                </a:gridCol>
                <a:gridCol w="1892163">
                  <a:extLst>
                    <a:ext uri="{9D8B030D-6E8A-4147-A177-3AD203B41FA5}">
                      <a16:colId xmlns:a16="http://schemas.microsoft.com/office/drawing/2014/main" val="3235139711"/>
                    </a:ext>
                  </a:extLst>
                </a:gridCol>
              </a:tblGrid>
              <a:tr h="370840">
                <a:tc>
                  <a:txBody>
                    <a:bodyPr/>
                    <a:lstStyle/>
                    <a:p>
                      <a:pPr algn="ctr">
                        <a:lnSpc>
                          <a:spcPct val="107000"/>
                        </a:lnSpc>
                        <a:spcAft>
                          <a:spcPts val="800"/>
                        </a:spcAft>
                      </a:pPr>
                      <a:r>
                        <a:rPr lang="en-IE" sz="1600" b="1"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Productnummer</a:t>
                      </a:r>
                      <a:endParaRPr lang="en-IE" sz="16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Productnaam</a:t>
                      </a:r>
                      <a:endParaRPr lang="en-IE" sz="16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600"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16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526270860"/>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Product A</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10,0</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00871528"/>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Product B</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15,0</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19397550"/>
                  </a:ext>
                </a:extLst>
              </a:tr>
            </a:tbl>
          </a:graphicData>
        </a:graphic>
      </p:graphicFrame>
      <p:sp>
        <p:nvSpPr>
          <p:cNvPr id="5" name="Rectangle: Rounded Corners 4">
            <a:extLst>
              <a:ext uri="{FF2B5EF4-FFF2-40B4-BE49-F238E27FC236}">
                <a16:creationId xmlns:a16="http://schemas.microsoft.com/office/drawing/2014/main" id="{A3A748B7-EF69-2401-686C-15840E7F9C04}"/>
              </a:ext>
            </a:extLst>
          </p:cNvPr>
          <p:cNvSpPr/>
          <p:nvPr/>
        </p:nvSpPr>
        <p:spPr>
          <a:xfrm>
            <a:off x="972779" y="4201319"/>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nl-BE" dirty="0"/>
              <a:t>Bestellingen</a:t>
            </a:r>
          </a:p>
        </p:txBody>
      </p:sp>
      <p:sp>
        <p:nvSpPr>
          <p:cNvPr id="7" name="Rectangle: Rounded Corners 6">
            <a:extLst>
              <a:ext uri="{FF2B5EF4-FFF2-40B4-BE49-F238E27FC236}">
                <a16:creationId xmlns:a16="http://schemas.microsoft.com/office/drawing/2014/main" id="{9998B04B-0190-DA52-B1C0-DB0ED80D875D}"/>
              </a:ext>
            </a:extLst>
          </p:cNvPr>
          <p:cNvSpPr/>
          <p:nvPr/>
        </p:nvSpPr>
        <p:spPr>
          <a:xfrm>
            <a:off x="972779" y="561714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Producten</a:t>
            </a:r>
          </a:p>
        </p:txBody>
      </p:sp>
      <p:graphicFrame>
        <p:nvGraphicFramePr>
          <p:cNvPr id="8" name="Table 7">
            <a:extLst>
              <a:ext uri="{FF2B5EF4-FFF2-40B4-BE49-F238E27FC236}">
                <a16:creationId xmlns:a16="http://schemas.microsoft.com/office/drawing/2014/main" id="{4A6D322E-7BA7-81DA-FE0A-3C88800F7C0E}"/>
              </a:ext>
            </a:extLst>
          </p:cNvPr>
          <p:cNvGraphicFramePr>
            <a:graphicFrameLocks noGrp="1"/>
          </p:cNvGraphicFramePr>
          <p:nvPr>
            <p:extLst>
              <p:ext uri="{D42A27DB-BD31-4B8C-83A1-F6EECF244321}">
                <p14:modId xmlns:p14="http://schemas.microsoft.com/office/powerpoint/2010/main" val="258570443"/>
              </p:ext>
            </p:extLst>
          </p:nvPr>
        </p:nvGraphicFramePr>
        <p:xfrm>
          <a:off x="3148371" y="3949859"/>
          <a:ext cx="3784326" cy="1112520"/>
        </p:xfrm>
        <a:graphic>
          <a:graphicData uri="http://schemas.openxmlformats.org/drawingml/2006/table">
            <a:tbl>
              <a:tblPr firstRow="1" bandRow="1">
                <a:tableStyleId>{00A15C55-8517-42AA-B614-E9B94910E393}</a:tableStyleId>
              </a:tblPr>
              <a:tblGrid>
                <a:gridCol w="1892163">
                  <a:extLst>
                    <a:ext uri="{9D8B030D-6E8A-4147-A177-3AD203B41FA5}">
                      <a16:colId xmlns:a16="http://schemas.microsoft.com/office/drawing/2014/main" val="148776727"/>
                    </a:ext>
                  </a:extLst>
                </a:gridCol>
                <a:gridCol w="1892163">
                  <a:extLst>
                    <a:ext uri="{9D8B030D-6E8A-4147-A177-3AD203B41FA5}">
                      <a16:colId xmlns:a16="http://schemas.microsoft.com/office/drawing/2014/main" val="3824399280"/>
                    </a:ext>
                  </a:extLst>
                </a:gridCol>
              </a:tblGrid>
              <a:tr h="370840">
                <a:tc>
                  <a:txBody>
                    <a:bodyPr/>
                    <a:lstStyle/>
                    <a:p>
                      <a:pPr algn="ctr">
                        <a:lnSpc>
                          <a:spcPct val="107000"/>
                        </a:lnSpc>
                        <a:spcAft>
                          <a:spcPts val="800"/>
                        </a:spcAft>
                      </a:pPr>
                      <a:r>
                        <a:rPr lang="en-IE" sz="1600" b="1"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Productnummer</a:t>
                      </a:r>
                      <a:endParaRPr lang="en-IE" sz="16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Productnaam</a:t>
                      </a:r>
                      <a:endParaRPr lang="en-IE" sz="16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526270860"/>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Product A</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00871528"/>
                  </a:ext>
                </a:extLst>
              </a:tr>
              <a:tr h="370840">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102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Product B</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19397550"/>
                  </a:ext>
                </a:extLst>
              </a:tr>
            </a:tbl>
          </a:graphicData>
        </a:graphic>
      </p:graphicFrame>
      <p:graphicFrame>
        <p:nvGraphicFramePr>
          <p:cNvPr id="11" name="Table 10">
            <a:extLst>
              <a:ext uri="{FF2B5EF4-FFF2-40B4-BE49-F238E27FC236}">
                <a16:creationId xmlns:a16="http://schemas.microsoft.com/office/drawing/2014/main" id="{B96C116A-43B6-2A13-C5DA-0F5379D8478B}"/>
              </a:ext>
            </a:extLst>
          </p:cNvPr>
          <p:cNvGraphicFramePr>
            <a:graphicFrameLocks noGrp="1"/>
          </p:cNvGraphicFramePr>
          <p:nvPr>
            <p:extLst>
              <p:ext uri="{D42A27DB-BD31-4B8C-83A1-F6EECF244321}">
                <p14:modId xmlns:p14="http://schemas.microsoft.com/office/powerpoint/2010/main" val="3182751882"/>
              </p:ext>
            </p:extLst>
          </p:nvPr>
        </p:nvGraphicFramePr>
        <p:xfrm>
          <a:off x="3148371" y="5466596"/>
          <a:ext cx="2864056" cy="1112520"/>
        </p:xfrm>
        <a:graphic>
          <a:graphicData uri="http://schemas.openxmlformats.org/drawingml/2006/table">
            <a:tbl>
              <a:tblPr firstRow="1" bandRow="1">
                <a:tableStyleId>{7DF18680-E054-41AD-8BC1-D1AEF772440D}</a:tableStyleId>
              </a:tblPr>
              <a:tblGrid>
                <a:gridCol w="1432028">
                  <a:extLst>
                    <a:ext uri="{9D8B030D-6E8A-4147-A177-3AD203B41FA5}">
                      <a16:colId xmlns:a16="http://schemas.microsoft.com/office/drawing/2014/main" val="148776727"/>
                    </a:ext>
                  </a:extLst>
                </a:gridCol>
                <a:gridCol w="1432028">
                  <a:extLst>
                    <a:ext uri="{9D8B030D-6E8A-4147-A177-3AD203B41FA5}">
                      <a16:colId xmlns:a16="http://schemas.microsoft.com/office/drawing/2014/main" val="3235139711"/>
                    </a:ext>
                  </a:extLst>
                </a:gridCol>
              </a:tblGrid>
              <a:tr h="370840">
                <a:tc>
                  <a:txBody>
                    <a:bodyPr/>
                    <a:lstStyle/>
                    <a:p>
                      <a:pPr algn="ctr">
                        <a:lnSpc>
                          <a:spcPct val="107000"/>
                        </a:lnSpc>
                        <a:spcAft>
                          <a:spcPts val="800"/>
                        </a:spcAft>
                      </a:pPr>
                      <a:r>
                        <a:rPr lang="en-IE" sz="1600" b="1" kern="100" dirty="0" err="1">
                          <a:solidFill>
                            <a:schemeClr val="tx1"/>
                          </a:solidFill>
                          <a:effectLst/>
                        </a:rPr>
                        <a:t>Productnummer</a:t>
                      </a:r>
                      <a:endParaRPr lang="en-IE" sz="16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600" kern="100" dirty="0" err="1">
                          <a:solidFill>
                            <a:schemeClr val="tx1"/>
                          </a:solidFill>
                          <a:effectLst/>
                        </a:rPr>
                        <a:t>Prijs</a:t>
                      </a:r>
                      <a:endParaRPr lang="en-IE" sz="16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526270860"/>
                  </a:ext>
                </a:extLst>
              </a:tr>
              <a:tr h="370840">
                <a:tc>
                  <a:txBody>
                    <a:bodyPr/>
                    <a:lstStyle/>
                    <a:p>
                      <a:pPr>
                        <a:lnSpc>
                          <a:spcPct val="107000"/>
                        </a:lnSpc>
                        <a:spcAft>
                          <a:spcPts val="800"/>
                        </a:spcAft>
                      </a:pPr>
                      <a:r>
                        <a:rPr lang="en-US" sz="2000" kern="100" dirty="0">
                          <a:effectLst/>
                        </a:rPr>
                        <a:t>101</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rPr>
                        <a:t>10,0</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00871528"/>
                  </a:ext>
                </a:extLst>
              </a:tr>
              <a:tr h="370840">
                <a:tc>
                  <a:txBody>
                    <a:bodyPr/>
                    <a:lstStyle/>
                    <a:p>
                      <a:pPr>
                        <a:lnSpc>
                          <a:spcPct val="107000"/>
                        </a:lnSpc>
                        <a:spcAft>
                          <a:spcPts val="800"/>
                        </a:spcAft>
                      </a:pPr>
                      <a:r>
                        <a:rPr lang="en-US" sz="2000" kern="100" dirty="0">
                          <a:effectLst/>
                        </a:rPr>
                        <a:t>102</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effectLst/>
                        </a:rPr>
                        <a:t>15,0</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19397550"/>
                  </a:ext>
                </a:extLst>
              </a:tr>
            </a:tbl>
          </a:graphicData>
        </a:graphic>
      </p:graphicFrame>
      <p:sp>
        <p:nvSpPr>
          <p:cNvPr id="12" name="Rectangle: Rounded Corners 11">
            <a:extLst>
              <a:ext uri="{FF2B5EF4-FFF2-40B4-BE49-F238E27FC236}">
                <a16:creationId xmlns:a16="http://schemas.microsoft.com/office/drawing/2014/main" id="{6C539D64-20E4-762E-C932-3D12D900F0DC}"/>
              </a:ext>
            </a:extLst>
          </p:cNvPr>
          <p:cNvSpPr/>
          <p:nvPr/>
        </p:nvSpPr>
        <p:spPr>
          <a:xfrm>
            <a:off x="972779" y="5351925"/>
            <a:ext cx="1581150" cy="609600"/>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nl-BE" dirty="0"/>
              <a:t>Prijzen</a:t>
            </a:r>
          </a:p>
        </p:txBody>
      </p:sp>
    </p:spTree>
    <p:extLst>
      <p:ext uri="{BB962C8B-B14F-4D97-AF65-F5344CB8AC3E}">
        <p14:creationId xmlns:p14="http://schemas.microsoft.com/office/powerpoint/2010/main" val="2120442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nodeType="clickEffect">
                                  <p:stCondLst>
                                    <p:cond delay="0"/>
                                  </p:stCondLst>
                                  <p:childTnLst>
                                    <p:animEffect transition="out" filter="fade">
                                      <p:cBhvr>
                                        <p:cTn id="29" dur="500"/>
                                        <p:tgtEl>
                                          <p:spTgt spid="3"/>
                                        </p:tgtEl>
                                      </p:cBhvr>
                                    </p:animEffect>
                                    <p:set>
                                      <p:cBhvr>
                                        <p:cTn id="30" dur="1" fill="hold">
                                          <p:stCondLst>
                                            <p:cond delay="499"/>
                                          </p:stCondLst>
                                        </p:cTn>
                                        <p:tgtEl>
                                          <p:spTgt spid="3"/>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5"/>
                                        </p:tgtEl>
                                      </p:cBhvr>
                                    </p:animEffect>
                                    <p:set>
                                      <p:cBhvr>
                                        <p:cTn id="33" dur="1" fill="hold">
                                          <p:stCondLst>
                                            <p:cond delay="499"/>
                                          </p:stCondLst>
                                        </p:cTn>
                                        <p:tgtEl>
                                          <p:spTgt spid="5"/>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42" presetClass="path" presetSubtype="0" accel="50000" decel="50000" fill="hold" grpId="1" nodeType="clickEffect">
                                  <p:stCondLst>
                                    <p:cond delay="0"/>
                                  </p:stCondLst>
                                  <p:childTnLst>
                                    <p:animMotion origin="layout" path="M -1.45833E-6 4.07407E-6 L 0.00052 -0.21621 " pathEditMode="relative" rAng="0" ptsTypes="AA">
                                      <p:cBhvr>
                                        <p:cTn id="37" dur="2000" fill="hold"/>
                                        <p:tgtEl>
                                          <p:spTgt spid="7"/>
                                        </p:tgtEl>
                                        <p:attrNameLst>
                                          <p:attrName>ppt_x</p:attrName>
                                          <p:attrName>ppt_y</p:attrName>
                                        </p:attrNameLst>
                                      </p:cBhvr>
                                      <p:rCtr x="26" y="-10810"/>
                                    </p:animMotion>
                                  </p:childTnLst>
                                </p:cTn>
                              </p:par>
                            </p:childTnLst>
                          </p:cTn>
                        </p:par>
                      </p:childTnLst>
                    </p:cTn>
                  </p:par>
                  <p:par>
                    <p:cTn id="38" fill="hold">
                      <p:stCondLst>
                        <p:cond delay="indefinite"/>
                      </p:stCondLst>
                      <p:childTnLst>
                        <p:par>
                          <p:cTn id="39" fill="hold">
                            <p:stCondLst>
                              <p:cond delay="0"/>
                            </p:stCondLst>
                            <p:childTnLst>
                              <p:par>
                                <p:cTn id="40" presetID="42" presetClass="path" presetSubtype="0" accel="50000" decel="50000" fill="hold" nodeType="clickEffect">
                                  <p:stCondLst>
                                    <p:cond delay="0"/>
                                  </p:stCondLst>
                                  <p:childTnLst>
                                    <p:animMotion origin="layout" path="M 4.375E-6 -7.40741E-7 L 0.00169 -0.2162 " pathEditMode="relative" rAng="0" ptsTypes="AA">
                                      <p:cBhvr>
                                        <p:cTn id="41" dur="2000" fill="hold"/>
                                        <p:tgtEl>
                                          <p:spTgt spid="4"/>
                                        </p:tgtEl>
                                        <p:attrNameLst>
                                          <p:attrName>ppt_x</p:attrName>
                                          <p:attrName>ppt_y</p:attrName>
                                        </p:attrNameLst>
                                      </p:cBhvr>
                                      <p:rCtr x="78" y="-10810"/>
                                    </p:animMotion>
                                  </p:childTnLst>
                                </p:cTn>
                              </p:par>
                            </p:childTnLst>
                          </p:cTn>
                        </p:par>
                        <p:par>
                          <p:cTn id="42" fill="hold">
                            <p:stCondLst>
                              <p:cond delay="2000"/>
                            </p:stCondLst>
                            <p:childTnLst>
                              <p:par>
                                <p:cTn id="43" presetID="10" presetClass="entr" presetSubtype="0"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500"/>
                                        <p:tgtEl>
                                          <p:spTgt spid="12"/>
                                        </p:tgtEl>
                                      </p:cBhvr>
                                    </p:animEffect>
                                  </p:childTnLst>
                                </p:cTn>
                              </p:par>
                            </p:childTnLst>
                          </p:cTn>
                        </p:par>
                        <p:par>
                          <p:cTn id="46" fill="hold">
                            <p:stCondLst>
                              <p:cond delay="2500"/>
                            </p:stCondLst>
                            <p:childTnLst>
                              <p:par>
                                <p:cTn id="47" presetID="10" presetClass="entr" presetSubtype="0" fill="hold" nodeType="after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500"/>
                                        <p:tgtEl>
                                          <p:spTgt spid="8"/>
                                        </p:tgtEl>
                                      </p:cBhvr>
                                    </p:animEffect>
                                  </p:childTnLst>
                                </p:cTn>
                              </p:par>
                              <p:par>
                                <p:cTn id="50" presetID="10" presetClass="entr" presetSubtype="0" fill="hold"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500"/>
                                        <p:tgtEl>
                                          <p:spTgt spid="11"/>
                                        </p:tgtEl>
                                      </p:cBhvr>
                                    </p:animEffect>
                                  </p:childTnLst>
                                </p:cTn>
                              </p:par>
                            </p:childTnLst>
                          </p:cTn>
                        </p:par>
                        <p:par>
                          <p:cTn id="53" fill="hold">
                            <p:stCondLst>
                              <p:cond delay="3000"/>
                            </p:stCondLst>
                            <p:childTnLst>
                              <p:par>
                                <p:cTn id="54" presetID="1" presetClass="exit" presetSubtype="0" fill="hold" nodeType="afterEffect">
                                  <p:stCondLst>
                                    <p:cond delay="0"/>
                                  </p:stCondLst>
                                  <p:childTnLst>
                                    <p:set>
                                      <p:cBhvr>
                                        <p:cTn id="55"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5" grpId="0" animBg="1"/>
      <p:bldP spid="5" grpId="1" animBg="1"/>
      <p:bldP spid="7" grpId="0" animBg="1"/>
      <p:bldP spid="7" grpId="1" animBg="1"/>
      <p:bldP spid="1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3771539710"/>
              </p:ext>
            </p:extLst>
          </p:nvPr>
        </p:nvGraphicFramePr>
        <p:xfrm>
          <a:off x="1174750" y="3428999"/>
          <a:ext cx="9300733" cy="1483360"/>
        </p:xfrm>
        <a:graphic>
          <a:graphicData uri="http://schemas.openxmlformats.org/drawingml/2006/table">
            <a:tbl>
              <a:tblPr firstRow="1" bandRow="1">
                <a:tableStyleId>{F5AB1C69-6EDB-4FF4-983F-18BD219EF322}</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latin typeface="Calibri" panose="020F0502020204030204" pitchFamily="34" charset="0"/>
                          <a:ea typeface="Calibri" panose="020F0502020204030204" pitchFamily="34" charset="0"/>
                          <a:cs typeface="Times New Roman" panose="02020603050405020304" pitchFamily="18" charset="0"/>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latin typeface="Calibri" panose="020F0502020204030204" pitchFamily="34" charset="0"/>
                          <a:ea typeface="Calibri" panose="020F0502020204030204" pitchFamily="34" charset="0"/>
                          <a:cs typeface="Times New Roman" panose="02020603050405020304" pitchFamily="18" charset="0"/>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latin typeface="Calibri" panose="020F0502020204030204" pitchFamily="34" charset="0"/>
                          <a:ea typeface="Calibri" panose="020F0502020204030204" pitchFamily="34" charset="0"/>
                          <a:cs typeface="Times New Roman" panose="02020603050405020304" pitchFamily="18" charset="0"/>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latin typeface="Calibri" panose="020F0502020204030204" pitchFamily="34" charset="0"/>
                          <a:ea typeface="Calibri" panose="020F0502020204030204" pitchFamily="34" charset="0"/>
                          <a:cs typeface="Times New Roman" panose="02020603050405020304" pitchFamily="18" charset="0"/>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latin typeface="Calibri" panose="020F0502020204030204" pitchFamily="34" charset="0"/>
                          <a:ea typeface="Calibri" panose="020F0502020204030204" pitchFamily="34" charset="0"/>
                          <a:cs typeface="Times New Roman" panose="02020603050405020304" pitchFamily="18" charset="0"/>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KLM</a:t>
                      </a:r>
                    </a:p>
                  </a:txBody>
                  <a:tcPr marL="9525" marR="9525" marT="9525" marB="9525" anchor="b"/>
                </a:tc>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Amsterdam</a:t>
                      </a:r>
                    </a:p>
                  </a:txBody>
                  <a:tcPr marL="9525" marR="9525" marT="9525" marB="9525" anchor="b"/>
                </a:tc>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Parijs</a:t>
                      </a:r>
                    </a:p>
                  </a:txBody>
                  <a:tcPr marL="9525" marR="9525" marT="9525" marB="9525" anchor="b"/>
                </a:tc>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Alice, Bob</a:t>
                      </a: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Lufthansa</a:t>
                      </a:r>
                    </a:p>
                  </a:txBody>
                  <a:tcPr marL="9525" marR="9525" marT="9525" marB="9525" anchor="b"/>
                </a:tc>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Frankfurt</a:t>
                      </a:r>
                    </a:p>
                  </a:txBody>
                  <a:tcPr marL="9525" marR="9525" marT="9525" marB="9525" anchor="b"/>
                </a:tc>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Londen</a:t>
                      </a:r>
                    </a:p>
                  </a:txBody>
                  <a:tcPr marL="9525" marR="9525" marT="9525" marB="9525" anchor="b"/>
                </a:tc>
                <a:tc>
                  <a:txBody>
                    <a:bodyPr/>
                    <a:lstStyle/>
                    <a:p>
                      <a:pPr>
                        <a:lnSpc>
                          <a:spcPct val="107000"/>
                        </a:lnSpc>
                        <a:spcAft>
                          <a:spcPts val="800"/>
                        </a:spcAft>
                      </a:pPr>
                      <a:r>
                        <a:rPr lang="en-IE" sz="1600" kern="100" dirty="0">
                          <a:effectLst/>
                          <a:latin typeface="Calibri" panose="020F0502020204030204" pitchFamily="34" charset="0"/>
                          <a:ea typeface="Calibri" panose="020F0502020204030204" pitchFamily="34" charset="0"/>
                          <a:cs typeface="Times New Roman" panose="02020603050405020304" pitchFamily="18" charset="0"/>
                        </a:rPr>
                        <a:t>Carol</a:t>
                      </a: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KLM</a:t>
                      </a:r>
                    </a:p>
                  </a:txBody>
                  <a:tcPr marL="9525" marR="9525" marT="9525" marB="9525" anchor="b"/>
                </a:tc>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Amsterdam</a:t>
                      </a:r>
                    </a:p>
                  </a:txBody>
                  <a:tcPr marL="9525" marR="9525" marT="9525" marB="9525" anchor="b"/>
                </a:tc>
                <a:tc>
                  <a:txBody>
                    <a:bodyPr/>
                    <a:lstStyle/>
                    <a:p>
                      <a:pPr>
                        <a:lnSpc>
                          <a:spcPct val="107000"/>
                        </a:lnSpc>
                        <a:spcAft>
                          <a:spcPts val="800"/>
                        </a:spcAft>
                      </a:pPr>
                      <a:r>
                        <a:rPr lang="en-IE" sz="1600" kern="100">
                          <a:effectLst/>
                          <a:latin typeface="Calibri" panose="020F0502020204030204" pitchFamily="34" charset="0"/>
                          <a:ea typeface="Calibri" panose="020F0502020204030204" pitchFamily="34" charset="0"/>
                          <a:cs typeface="Times New Roman" panose="02020603050405020304" pitchFamily="18" charset="0"/>
                        </a:rPr>
                        <a:t>New York</a:t>
                      </a:r>
                    </a:p>
                  </a:txBody>
                  <a:tcPr marL="9525" marR="9525" marT="9525" marB="9525" anchor="b"/>
                </a:tc>
                <a:tc>
                  <a:txBody>
                    <a:bodyPr/>
                    <a:lstStyle/>
                    <a:p>
                      <a:pPr>
                        <a:lnSpc>
                          <a:spcPct val="107000"/>
                        </a:lnSpc>
                        <a:spcAft>
                          <a:spcPts val="800"/>
                        </a:spcAft>
                      </a:pPr>
                      <a:r>
                        <a:rPr lang="en-IE" sz="1600" kern="100" dirty="0">
                          <a:effectLst/>
                          <a:latin typeface="Calibri" panose="020F0502020204030204" pitchFamily="34" charset="0"/>
                          <a:ea typeface="Calibri" panose="020F0502020204030204" pitchFamily="34" charset="0"/>
                          <a:cs typeface="Times New Roman" panose="02020603050405020304" pitchFamily="18" charset="0"/>
                        </a:rPr>
                        <a:t>Dave, Eve</a:t>
                      </a: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186838276"/>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625600">
                  <a:extLst>
                    <a:ext uri="{9D8B030D-6E8A-4147-A177-3AD203B41FA5}">
                      <a16:colId xmlns:a16="http://schemas.microsoft.com/office/drawing/2014/main" val="3382944522"/>
                    </a:ext>
                  </a:extLst>
                </a:gridCol>
                <a:gridCol w="1625600">
                  <a:extLst>
                    <a:ext uri="{9D8B030D-6E8A-4147-A177-3AD203B41FA5}">
                      <a16:colId xmlns:a16="http://schemas.microsoft.com/office/drawing/2014/main" val="3556367693"/>
                    </a:ext>
                  </a:extLst>
                </a:gridCol>
                <a:gridCol w="1625600">
                  <a:extLst>
                    <a:ext uri="{9D8B030D-6E8A-4147-A177-3AD203B41FA5}">
                      <a16:colId xmlns:a16="http://schemas.microsoft.com/office/drawing/2014/main" val="2583033163"/>
                    </a:ext>
                  </a:extLst>
                </a:gridCol>
                <a:gridCol w="1625600">
                  <a:extLst>
                    <a:ext uri="{9D8B030D-6E8A-4147-A177-3AD203B41FA5}">
                      <a16:colId xmlns:a16="http://schemas.microsoft.com/office/drawing/2014/main" val="3287626879"/>
                    </a:ext>
                  </a:extLst>
                </a:gridCol>
                <a:gridCol w="1625600">
                  <a:extLst>
                    <a:ext uri="{9D8B030D-6E8A-4147-A177-3AD203B41FA5}">
                      <a16:colId xmlns:a16="http://schemas.microsoft.com/office/drawing/2014/main" val="556062274"/>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5,0</a:t>
                      </a: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4,0</a:t>
                      </a: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3,0</a:t>
                      </a: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6,0</a:t>
                      </a: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4,0</a:t>
                      </a: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t>
            </a:r>
            <a:r>
              <a:rPr lang="nl-BE" dirty="0" err="1"/>
              <a:t>Ascii</a:t>
            </a:r>
            <a:r>
              <a:rPr lang="nl-BE" dirty="0"/>
              <a:t>,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1" end="11"/>
                                            </p:txEl>
                                          </p:spTgt>
                                        </p:tgtEl>
                                        <p:attrNameLst>
                                          <p:attrName>style.visibility</p:attrName>
                                        </p:attrNameLst>
                                      </p:cBhvr>
                                      <p:to>
                                        <p:strVal val="visible"/>
                                      </p:to>
                                    </p:set>
                                    <p:animEffect transition="in" filter="fade">
                                      <p:cBhvr>
                                        <p:cTn id="46"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Title</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endParaRPr lang="nl-BE" dirty="0"/>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63" r="56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Chapter</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516503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xEl>
                                              <p:pRg st="10" end="10"/>
                                            </p:txEl>
                                          </p:spTgt>
                                        </p:tgtEl>
                                        <p:attrNameLst>
                                          <p:attrName>style.visibility</p:attrName>
                                        </p:attrNameLst>
                                      </p:cBhvr>
                                      <p:to>
                                        <p:strVal val="visible"/>
                                      </p:to>
                                    </p:set>
                                    <p:animEffect transition="in" filter="fade">
                                      <p:cBhvr>
                                        <p:cTn id="21"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06DFD5-8C57-4EAD-B498-AB8664690A9C}">
  <ds:schemaRefs>
    <ds:schemaRef ds:uri="http://schemas.microsoft.com/sharepoint/v3/contenttype/forms"/>
  </ds:schemaRefs>
</ds:datastoreItem>
</file>

<file path=customXml/itemProps2.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3616</TotalTime>
  <Words>3293</Words>
  <Application>Microsoft Office PowerPoint</Application>
  <PresentationFormat>Widescreen</PresentationFormat>
  <Paragraphs>372</Paragraphs>
  <Slides>36</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Calibri Light</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Normaalvormen</vt:lpstr>
      <vt:lpstr>Normaalvormen</vt:lpstr>
      <vt:lpstr>Eerste normaalvorm (1NF)</vt:lpstr>
      <vt:lpstr>Tweede normaalvorm</vt:lpstr>
      <vt:lpstr>Voorbeeld voor 2NF</vt:lpstr>
      <vt:lpstr>Derde Normaalvorm (3NF)</vt:lpstr>
      <vt:lpstr>Voorbeeld voor 3NF</vt:lpstr>
      <vt:lpstr>Wanneer wordt de 3de normaalvorm gebruikt?</vt:lpstr>
      <vt:lpstr>Labo</vt:lpstr>
      <vt:lpstr>Labo</vt:lpstr>
      <vt:lpstr>SQL </vt:lpstr>
      <vt:lpstr>Wat is SQL ?</vt:lpstr>
      <vt:lpstr>Een beetje SQL geschiedenis</vt:lpstr>
      <vt:lpstr>Structuur van de SQL taal</vt:lpstr>
      <vt:lpstr>Title</vt:lpstr>
      <vt:lpstr>Labo</vt:lpstr>
      <vt:lpstr>Chapter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33</cp:revision>
  <dcterms:created xsi:type="dcterms:W3CDTF">2020-06-11T13:52:31Z</dcterms:created>
  <dcterms:modified xsi:type="dcterms:W3CDTF">2023-11-04T11:05:29Z</dcterms:modified>
</cp:coreProperties>
</file>